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hMgy+jsqPOdCyCjVVz+jpqu2E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 Opt 2 - Editable">
  <p:cSld name="Presentation Title Slide Opt 2 - Editab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1"/>
          <p:cNvPicPr preferRelativeResize="0"/>
          <p:nvPr/>
        </p:nvPicPr>
        <p:blipFill rotWithShape="1">
          <a:blip r:embed="rId2">
            <a:alphaModFix amt="50000"/>
          </a:blip>
          <a:srcRect l="10600" t="25000"/>
          <a:stretch/>
        </p:blipFill>
        <p:spPr>
          <a:xfrm rot="10800000" flipH="1">
            <a:off x="-2794" y="-3"/>
            <a:ext cx="91467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623888" y="2447123"/>
            <a:ext cx="7886700" cy="62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  <a:defRPr sz="3300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body" idx="1"/>
          </p:nvPr>
        </p:nvSpPr>
        <p:spPr>
          <a:xfrm>
            <a:off x="623888" y="3088183"/>
            <a:ext cx="7886700" cy="5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2100" b="1" i="1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9694" y="4502874"/>
            <a:ext cx="851311" cy="24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1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772182" y="891468"/>
            <a:ext cx="1151163" cy="1151163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" name="Google Shape;23;p21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7966191" y="454131"/>
            <a:ext cx="753517" cy="753517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" name="Google Shape;24;p21"/>
          <p:cNvPicPr preferRelativeResize="0">
            <a:picLocks noGrp="1"/>
          </p:cNvPicPr>
          <p:nvPr>
            <p:ph type="pic" idx="4"/>
          </p:nvPr>
        </p:nvPicPr>
        <p:blipFill/>
        <p:spPr>
          <a:xfrm>
            <a:off x="7572952" y="2177462"/>
            <a:ext cx="1720954" cy="1720954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" name="Google Shape;25;p21"/>
          <p:cNvSpPr txBox="1"/>
          <p:nvPr/>
        </p:nvSpPr>
        <p:spPr>
          <a:xfrm>
            <a:off x="617449" y="4654043"/>
            <a:ext cx="6623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ieee.org</a:t>
            </a:r>
            <a:endParaRPr sz="11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21" descr="A picture containing dark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346079" y="-369775"/>
            <a:ext cx="9836157" cy="132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1" descr="A picture containing dark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-351904" y="4179832"/>
            <a:ext cx="9836157" cy="132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"/>
          <p:cNvPicPr preferRelativeResize="0">
            <a:picLocks noGrp="1"/>
          </p:cNvPicPr>
          <p:nvPr>
            <p:ph type="pic" idx="5"/>
          </p:nvPr>
        </p:nvPicPr>
        <p:blipFill/>
        <p:spPr>
          <a:xfrm>
            <a:off x="-476351" y="-445272"/>
            <a:ext cx="2709874" cy="2709874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0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0"/>
          <p:cNvSpPr txBox="1">
            <a:spLocks noGrp="1"/>
          </p:cNvSpPr>
          <p:nvPr>
            <p:ph type="body" idx="1"/>
          </p:nvPr>
        </p:nvSpPr>
        <p:spPr>
          <a:xfrm>
            <a:off x="4629150" y="2844601"/>
            <a:ext cx="3886200" cy="136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30"/>
          <p:cNvSpPr txBox="1">
            <a:spLocks noGrp="1"/>
          </p:cNvSpPr>
          <p:nvPr>
            <p:ph type="body" idx="2"/>
          </p:nvPr>
        </p:nvSpPr>
        <p:spPr>
          <a:xfrm>
            <a:off x="628650" y="1369219"/>
            <a:ext cx="3886200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30"/>
          <p:cNvSpPr txBox="1">
            <a:spLocks noGrp="1"/>
          </p:cNvSpPr>
          <p:nvPr>
            <p:ph type="body" idx="3"/>
          </p:nvPr>
        </p:nvSpPr>
        <p:spPr>
          <a:xfrm>
            <a:off x="4629150" y="1369219"/>
            <a:ext cx="3886200" cy="136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0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30"/>
          <p:cNvSpPr txBox="1">
            <a:spLocks noGrp="1"/>
          </p:cNvSpPr>
          <p:nvPr>
            <p:ph type="body" idx="4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1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1"/>
          <p:cNvSpPr txBox="1">
            <a:spLocks noGrp="1"/>
          </p:cNvSpPr>
          <p:nvPr>
            <p:ph type="body" idx="1"/>
          </p:nvPr>
        </p:nvSpPr>
        <p:spPr>
          <a:xfrm>
            <a:off x="4629150" y="2128102"/>
            <a:ext cx="3886200" cy="208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31"/>
          <p:cNvSpPr txBox="1">
            <a:spLocks noGrp="1"/>
          </p:cNvSpPr>
          <p:nvPr>
            <p:ph type="body" idx="2"/>
          </p:nvPr>
        </p:nvSpPr>
        <p:spPr>
          <a:xfrm>
            <a:off x="628650" y="1369219"/>
            <a:ext cx="3886200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31"/>
          <p:cNvSpPr txBox="1">
            <a:spLocks noGrp="1"/>
          </p:cNvSpPr>
          <p:nvPr>
            <p:ph type="body" idx="3"/>
          </p:nvPr>
        </p:nvSpPr>
        <p:spPr>
          <a:xfrm>
            <a:off x="4629150" y="1369219"/>
            <a:ext cx="3886200" cy="75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31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31"/>
          <p:cNvSpPr txBox="1">
            <a:spLocks noGrp="1"/>
          </p:cNvSpPr>
          <p:nvPr>
            <p:ph type="body" idx="4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, Text, Bullets">
  <p:cSld name="Content, Text, Bullet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2"/>
          <p:cNvSpPr txBox="1">
            <a:spLocks noGrp="1"/>
          </p:cNvSpPr>
          <p:nvPr>
            <p:ph type="body" idx="1"/>
          </p:nvPr>
        </p:nvSpPr>
        <p:spPr>
          <a:xfrm>
            <a:off x="628650" y="1361923"/>
            <a:ext cx="3886200" cy="285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32"/>
          <p:cNvSpPr txBox="1">
            <a:spLocks noGrp="1"/>
          </p:cNvSpPr>
          <p:nvPr>
            <p:ph type="body" idx="2"/>
          </p:nvPr>
        </p:nvSpPr>
        <p:spPr>
          <a:xfrm>
            <a:off x="4629150" y="2128101"/>
            <a:ext cx="3886200" cy="208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32"/>
          <p:cNvSpPr txBox="1">
            <a:spLocks noGrp="1"/>
          </p:cNvSpPr>
          <p:nvPr>
            <p:ph type="body" idx="3"/>
          </p:nvPr>
        </p:nvSpPr>
        <p:spPr>
          <a:xfrm>
            <a:off x="4629150" y="1369219"/>
            <a:ext cx="3886200" cy="75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32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32"/>
          <p:cNvSpPr txBox="1">
            <a:spLocks noGrp="1"/>
          </p:cNvSpPr>
          <p:nvPr>
            <p:ph type="body" idx="4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3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3"/>
          <p:cNvSpPr txBox="1">
            <a:spLocks noGrp="1"/>
          </p:cNvSpPr>
          <p:nvPr>
            <p:ph type="body" idx="1"/>
          </p:nvPr>
        </p:nvSpPr>
        <p:spPr>
          <a:xfrm>
            <a:off x="4629150" y="2855320"/>
            <a:ext cx="3886200" cy="13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3"/>
          <p:cNvSpPr txBox="1">
            <a:spLocks noGrp="1"/>
          </p:cNvSpPr>
          <p:nvPr>
            <p:ph type="body" idx="2"/>
          </p:nvPr>
        </p:nvSpPr>
        <p:spPr>
          <a:xfrm>
            <a:off x="628650" y="1369219"/>
            <a:ext cx="3886200" cy="137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33"/>
          <p:cNvSpPr txBox="1">
            <a:spLocks noGrp="1"/>
          </p:cNvSpPr>
          <p:nvPr>
            <p:ph type="body" idx="3"/>
          </p:nvPr>
        </p:nvSpPr>
        <p:spPr>
          <a:xfrm>
            <a:off x="4629150" y="1385779"/>
            <a:ext cx="3886200" cy="13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33"/>
          <p:cNvSpPr txBox="1">
            <a:spLocks noGrp="1"/>
          </p:cNvSpPr>
          <p:nvPr>
            <p:ph type="body" idx="4"/>
          </p:nvPr>
        </p:nvSpPr>
        <p:spPr>
          <a:xfrm>
            <a:off x="628650" y="2855320"/>
            <a:ext cx="3886200" cy="135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body" idx="5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4"/>
          <p:cNvSpPr txBox="1">
            <a:spLocks noGrp="1"/>
          </p:cNvSpPr>
          <p:nvPr>
            <p:ph type="body" idx="1"/>
          </p:nvPr>
        </p:nvSpPr>
        <p:spPr>
          <a:xfrm>
            <a:off x="628651" y="1369219"/>
            <a:ext cx="3019523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34"/>
          <p:cNvSpPr txBox="1">
            <a:spLocks noGrp="1"/>
          </p:cNvSpPr>
          <p:nvPr>
            <p:ph type="body" idx="2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ith Caption">
  <p:cSld name="Photo with 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body" idx="1"/>
          </p:nvPr>
        </p:nvSpPr>
        <p:spPr>
          <a:xfrm>
            <a:off x="4629150" y="1369219"/>
            <a:ext cx="3886200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5"/>
          <p:cNvSpPr txBox="1">
            <a:spLocks noGrp="1"/>
          </p:cNvSpPr>
          <p:nvPr>
            <p:ph type="body" idx="2"/>
          </p:nvPr>
        </p:nvSpPr>
        <p:spPr>
          <a:xfrm>
            <a:off x="628650" y="3591613"/>
            <a:ext cx="3886200" cy="622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35"/>
          <p:cNvSpPr>
            <a:spLocks noGrp="1"/>
          </p:cNvSpPr>
          <p:nvPr>
            <p:ph type="pic" idx="3"/>
          </p:nvPr>
        </p:nvSpPr>
        <p:spPr>
          <a:xfrm>
            <a:off x="628650" y="1369219"/>
            <a:ext cx="3886200" cy="2222393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35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body" idx="4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, Bullets">
  <p:cSld name="Text, Bullets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7"/>
          <p:cNvSpPr txBox="1">
            <a:spLocks noGrp="1"/>
          </p:cNvSpPr>
          <p:nvPr>
            <p:ph type="body" idx="1"/>
          </p:nvPr>
        </p:nvSpPr>
        <p:spPr>
          <a:xfrm>
            <a:off x="628650" y="2128100"/>
            <a:ext cx="7886700" cy="1604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 txBox="1">
            <a:spLocks noGrp="1"/>
          </p:cNvSpPr>
          <p:nvPr>
            <p:ph type="body" idx="2"/>
          </p:nvPr>
        </p:nvSpPr>
        <p:spPr>
          <a:xfrm>
            <a:off x="628650" y="1369219"/>
            <a:ext cx="7886700" cy="75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body" idx="3"/>
          </p:nvPr>
        </p:nvSpPr>
        <p:spPr>
          <a:xfrm>
            <a:off x="628650" y="3733015"/>
            <a:ext cx="7886700" cy="49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 b="1" i="1">
                <a:solidFill>
                  <a:srgbClr val="0066A1"/>
                </a:solidFill>
              </a:defRPr>
            </a:lvl1pPr>
            <a:lvl2pPr marL="914400" lvl="1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37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37"/>
          <p:cNvSpPr txBox="1">
            <a:spLocks noGrp="1"/>
          </p:cNvSpPr>
          <p:nvPr>
            <p:ph type="body" idx="4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, Bullets, Content">
  <p:cSld name="Text, Bullets, Conten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8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8"/>
          <p:cNvSpPr txBox="1">
            <a:spLocks noGrp="1"/>
          </p:cNvSpPr>
          <p:nvPr>
            <p:ph type="body" idx="1"/>
          </p:nvPr>
        </p:nvSpPr>
        <p:spPr>
          <a:xfrm>
            <a:off x="628650" y="3004794"/>
            <a:ext cx="3886200" cy="120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38"/>
          <p:cNvSpPr txBox="1">
            <a:spLocks noGrp="1"/>
          </p:cNvSpPr>
          <p:nvPr>
            <p:ph type="body" idx="2"/>
          </p:nvPr>
        </p:nvSpPr>
        <p:spPr>
          <a:xfrm>
            <a:off x="628650" y="1369219"/>
            <a:ext cx="7886700" cy="155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38"/>
          <p:cNvSpPr>
            <a:spLocks noGrp="1"/>
          </p:cNvSpPr>
          <p:nvPr>
            <p:ph type="pic" idx="3"/>
          </p:nvPr>
        </p:nvSpPr>
        <p:spPr>
          <a:xfrm>
            <a:off x="4629150" y="3004793"/>
            <a:ext cx="3886200" cy="1208829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38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38"/>
          <p:cNvSpPr txBox="1">
            <a:spLocks noGrp="1"/>
          </p:cNvSpPr>
          <p:nvPr>
            <p:ph type="body" idx="4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and Image">
  <p:cSld name="Bullets and Image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9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9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4970872" cy="2165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2"/>
          </p:nvPr>
        </p:nvSpPr>
        <p:spPr>
          <a:xfrm>
            <a:off x="628650" y="3535051"/>
            <a:ext cx="4970872" cy="67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 b="1">
                <a:solidFill>
                  <a:srgbClr val="0066A1"/>
                </a:solidFill>
              </a:defRPr>
            </a:lvl1pPr>
            <a:lvl2pPr marL="914400" lvl="1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>
            <a:spLocks noGrp="1"/>
          </p:cNvSpPr>
          <p:nvPr>
            <p:ph type="pic" idx="3"/>
          </p:nvPr>
        </p:nvSpPr>
        <p:spPr>
          <a:xfrm>
            <a:off x="5712643" y="1369219"/>
            <a:ext cx="2802707" cy="284440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9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39"/>
          <p:cNvSpPr txBox="1">
            <a:spLocks noGrp="1"/>
          </p:cNvSpPr>
          <p:nvPr>
            <p:ph type="body" idx="4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Blank">
  <p:cSld name="Title Only 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95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2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1"/>
          </p:nvPr>
        </p:nvSpPr>
        <p:spPr>
          <a:xfrm>
            <a:off x="4629150" y="1369219"/>
            <a:ext cx="3886200" cy="28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 i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body" idx="2"/>
          </p:nvPr>
        </p:nvSpPr>
        <p:spPr>
          <a:xfrm>
            <a:off x="628650" y="1369219"/>
            <a:ext cx="3886200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3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 Opt 1 - Fixed">
  <p:cSld name="Presentation Title Slide Opt 1 - Fixed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" y="0"/>
            <a:ext cx="91440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4"/>
          <p:cNvSpPr txBox="1">
            <a:spLocks noGrp="1"/>
          </p:cNvSpPr>
          <p:nvPr>
            <p:ph type="ctrTitle"/>
          </p:nvPr>
        </p:nvSpPr>
        <p:spPr>
          <a:xfrm>
            <a:off x="685800" y="3138060"/>
            <a:ext cx="7772400" cy="52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  <a:defRPr sz="3300" i="0">
                <a:solidFill>
                  <a:srgbClr val="0066A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ubTitle" idx="1"/>
          </p:nvPr>
        </p:nvSpPr>
        <p:spPr>
          <a:xfrm>
            <a:off x="685800" y="3730100"/>
            <a:ext cx="7772400" cy="95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2100" b="1" i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" name="Google Shape;4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4" descr="A group of people looking at a computer screen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88323"/>
            <a:ext cx="9144000" cy="23706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4"/>
          <p:cNvSpPr txBox="1"/>
          <p:nvPr/>
        </p:nvSpPr>
        <p:spPr>
          <a:xfrm>
            <a:off x="685392" y="4654044"/>
            <a:ext cx="6623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ieee.org</a:t>
            </a:r>
            <a:endParaRPr sz="11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24" descr="A picture containing dar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46079" y="-369775"/>
            <a:ext cx="9836157" cy="132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4" descr="A picture containing dar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-351904" y="4179832"/>
            <a:ext cx="9836157" cy="1321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 Opt 1 - Editable">
  <p:cSld name="Presentation Title Slide Opt 1 - Editabl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5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" name="Google Shape;53;p2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652552"/>
            <a:ext cx="1828800" cy="1828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54" name="Google Shape;54;p25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1828800" y="652552"/>
            <a:ext cx="1828800" cy="1828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55" name="Google Shape;55;p25"/>
          <p:cNvPicPr preferRelativeResize="0">
            <a:picLocks noGrp="1"/>
          </p:cNvPicPr>
          <p:nvPr>
            <p:ph type="pic" idx="4"/>
          </p:nvPr>
        </p:nvPicPr>
        <p:blipFill/>
        <p:spPr>
          <a:xfrm>
            <a:off x="3657600" y="652552"/>
            <a:ext cx="1828800" cy="1828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56" name="Google Shape;56;p25"/>
          <p:cNvPicPr preferRelativeResize="0">
            <a:picLocks noGrp="1"/>
          </p:cNvPicPr>
          <p:nvPr>
            <p:ph type="pic" idx="5"/>
          </p:nvPr>
        </p:nvPicPr>
        <p:blipFill/>
        <p:spPr>
          <a:xfrm>
            <a:off x="5486400" y="652552"/>
            <a:ext cx="1828800" cy="1828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57" name="Google Shape;57;p25"/>
          <p:cNvPicPr preferRelativeResize="0">
            <a:picLocks noGrp="1"/>
          </p:cNvPicPr>
          <p:nvPr>
            <p:ph type="pic" idx="6"/>
          </p:nvPr>
        </p:nvPicPr>
        <p:blipFill/>
        <p:spPr>
          <a:xfrm>
            <a:off x="7315200" y="652552"/>
            <a:ext cx="1828800" cy="1828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58" name="Google Shape;58;p25"/>
          <p:cNvSpPr txBox="1">
            <a:spLocks noGrp="1"/>
          </p:cNvSpPr>
          <p:nvPr>
            <p:ph type="ctrTitle"/>
          </p:nvPr>
        </p:nvSpPr>
        <p:spPr>
          <a:xfrm>
            <a:off x="685800" y="3138060"/>
            <a:ext cx="7772400" cy="52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  <a:defRPr sz="3300" i="0">
                <a:solidFill>
                  <a:srgbClr val="0066A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subTitle" idx="1"/>
          </p:nvPr>
        </p:nvSpPr>
        <p:spPr>
          <a:xfrm>
            <a:off x="685800" y="3730100"/>
            <a:ext cx="7772400" cy="95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2100" b="1" i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60" name="Google Shape;60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13960" y="4131398"/>
            <a:ext cx="1221339" cy="68167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5"/>
          <p:cNvSpPr txBox="1"/>
          <p:nvPr/>
        </p:nvSpPr>
        <p:spPr>
          <a:xfrm>
            <a:off x="685392" y="4654044"/>
            <a:ext cx="6623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ieee.org</a:t>
            </a:r>
            <a:endParaRPr sz="11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25" descr="A picture containing dark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346079" y="-369775"/>
            <a:ext cx="9836157" cy="132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5" descr="A picture containing dark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-351904" y="4179832"/>
            <a:ext cx="9836157" cy="1321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 Slide Opt 2 - Fixed">
  <p:cSld name="Presentation Title Slide Opt 2 - Fixed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6"/>
          <p:cNvPicPr preferRelativeResize="0"/>
          <p:nvPr/>
        </p:nvPicPr>
        <p:blipFill rotWithShape="1">
          <a:blip r:embed="rId2">
            <a:alphaModFix amt="50000"/>
          </a:blip>
          <a:srcRect l="10600" t="25000"/>
          <a:stretch/>
        </p:blipFill>
        <p:spPr>
          <a:xfrm rot="10800000" flipH="1">
            <a:off x="-2794" y="-3"/>
            <a:ext cx="91467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623888" y="2447123"/>
            <a:ext cx="7886700" cy="62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  <a:defRPr sz="3300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body" idx="1"/>
          </p:nvPr>
        </p:nvSpPr>
        <p:spPr>
          <a:xfrm>
            <a:off x="623888" y="3088183"/>
            <a:ext cx="7886700" cy="5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2100" b="1" i="1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" name="Google Shape;6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9694" y="4502874"/>
            <a:ext cx="851311" cy="24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6" descr="A person holding a tablet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2123" y="891468"/>
            <a:ext cx="1151164" cy="1151164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1" name="Google Shape;71;p26" descr="A picture containing person, indoo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66177" y="454131"/>
            <a:ext cx="749808" cy="749808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" name="Google Shape;72;p26" descr="A picture containing grass, sky, outdoor, day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72952" y="2174020"/>
            <a:ext cx="1724396" cy="1724396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" name="Google Shape;73;p26"/>
          <p:cNvSpPr txBox="1"/>
          <p:nvPr/>
        </p:nvSpPr>
        <p:spPr>
          <a:xfrm>
            <a:off x="617449" y="4654043"/>
            <a:ext cx="6623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ieee.org</a:t>
            </a:r>
            <a:endParaRPr sz="11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6" descr="A picture containing dark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346079" y="-369775"/>
            <a:ext cx="9836157" cy="132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6" descr="A picture containing dark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-351904" y="4179832"/>
            <a:ext cx="9836157" cy="132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6" descr="A picture containing sky, outdoor, person, pers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476314" y="-443433"/>
            <a:ext cx="2706624" cy="2706624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Title Slide Opt 1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>
            <a:off x="623888" y="2447123"/>
            <a:ext cx="7886700" cy="62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  <a:defRPr sz="3300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23888" y="3088183"/>
            <a:ext cx="7886700" cy="5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2100" b="1" i="1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" name="Google Shape;8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9694" y="4502874"/>
            <a:ext cx="851311" cy="24858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7"/>
          <p:cNvSpPr txBox="1"/>
          <p:nvPr/>
        </p:nvSpPr>
        <p:spPr>
          <a:xfrm>
            <a:off x="617449" y="4654043"/>
            <a:ext cx="6623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ieee.org</a:t>
            </a:r>
            <a:endParaRPr sz="11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27" descr="A picture containing dar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46079" y="-369775"/>
            <a:ext cx="9836157" cy="132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7" descr="A picture containing dar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351904" y="4179832"/>
            <a:ext cx="9836157" cy="1321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Title Slide Opt 2">
  <p:cSld name="Divider Title Slide Opt 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8"/>
          <p:cNvPicPr preferRelativeResize="0"/>
          <p:nvPr/>
        </p:nvPicPr>
        <p:blipFill rotWithShape="1">
          <a:blip r:embed="rId2">
            <a:alphaModFix amt="50000"/>
          </a:blip>
          <a:srcRect l="10600" t="25000"/>
          <a:stretch/>
        </p:blipFill>
        <p:spPr>
          <a:xfrm rot="10800000" flipH="1">
            <a:off x="0" y="-2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8"/>
          <p:cNvSpPr txBox="1">
            <a:spLocks noGrp="1"/>
          </p:cNvSpPr>
          <p:nvPr>
            <p:ph type="title"/>
          </p:nvPr>
        </p:nvSpPr>
        <p:spPr>
          <a:xfrm>
            <a:off x="623888" y="2447123"/>
            <a:ext cx="7886700" cy="62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  <a:defRPr sz="3300" i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body" idx="1"/>
          </p:nvPr>
        </p:nvSpPr>
        <p:spPr>
          <a:xfrm>
            <a:off x="623888" y="3088183"/>
            <a:ext cx="7886700" cy="5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2100" b="1" i="1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" name="Google Shape;9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9694" y="4502874"/>
            <a:ext cx="851311" cy="24858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8"/>
          <p:cNvSpPr txBox="1"/>
          <p:nvPr/>
        </p:nvSpPr>
        <p:spPr>
          <a:xfrm>
            <a:off x="617449" y="4654043"/>
            <a:ext cx="66236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ieee.org</a:t>
            </a:r>
            <a:endParaRPr sz="11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8" descr="A picture containing dar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46079" y="-369775"/>
            <a:ext cx="9836157" cy="132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8" descr="A picture containing dar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351904" y="4179832"/>
            <a:ext cx="9836157" cy="1321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9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284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29"/>
          <p:cNvSpPr txBox="1">
            <a:spLocks noGrp="1"/>
          </p:cNvSpPr>
          <p:nvPr>
            <p:ph type="body" idx="3"/>
          </p:nvPr>
        </p:nvSpPr>
        <p:spPr>
          <a:xfrm>
            <a:off x="628650" y="829648"/>
            <a:ext cx="7886700" cy="26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1" i="1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0" descr="A picture containing dark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-346079" y="-369775"/>
            <a:ext cx="9836157" cy="132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0" descr="A picture containing dark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 rot="10800000">
            <a:off x="-351904" y="4179832"/>
            <a:ext cx="9836157" cy="132165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0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50"/>
              <a:buFont typeface="Calibri"/>
              <a:buNone/>
              <a:defRPr sz="255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body" idx="1"/>
          </p:nvPr>
        </p:nvSpPr>
        <p:spPr>
          <a:xfrm>
            <a:off x="628650" y="10716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33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650"/>
              <a:buFont typeface="Merriweather Sans"/>
              <a:buChar char="▸"/>
              <a:defRPr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089694" y="4502874"/>
            <a:ext cx="851311" cy="24858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EEE-University-of-Houston/Intro-to-Machine-Learning/blob/main/Linear_Regression.ipyn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cHGKVEmg0mGzf83CPRrfsnVn-g01Uc-R-gf5IIhTqt_CXBWQ/viewfor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eplearning.ai/courses/" TargetMode="External"/><Relationship Id="rId4" Type="http://schemas.openxmlformats.org/officeDocument/2006/relationships/hyperlink" Target="https://www.amazon.com/Hundred-Page-Machine-Learning-Book/dp/199957950X/ref=sr_1_1?keywords=the+100+page+machine+learning+book&amp;qid=1660686670&amp;sprefix=the+100+page+m%2Caps%2C117&amp;sr=8-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IEEE-University-of-Houst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"/>
          <p:cNvSpPr txBox="1">
            <a:spLocks noGrp="1"/>
          </p:cNvSpPr>
          <p:nvPr>
            <p:ph type="title"/>
          </p:nvPr>
        </p:nvSpPr>
        <p:spPr>
          <a:xfrm>
            <a:off x="623888" y="2447123"/>
            <a:ext cx="7886700" cy="620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3300"/>
              <a:buFont typeface="Calibri"/>
              <a:buNone/>
            </a:pPr>
            <a:r>
              <a:rPr lang="en-US"/>
              <a:t>Intro to Machine Learning</a:t>
            </a:r>
            <a:endParaRPr/>
          </a:p>
        </p:txBody>
      </p:sp>
      <p:sp>
        <p:nvSpPr>
          <p:cNvPr id="170" name="Google Shape;170;p1"/>
          <p:cNvSpPr txBox="1">
            <a:spLocks noGrp="1"/>
          </p:cNvSpPr>
          <p:nvPr>
            <p:ph type="body" idx="1"/>
          </p:nvPr>
        </p:nvSpPr>
        <p:spPr>
          <a:xfrm>
            <a:off x="623888" y="3088183"/>
            <a:ext cx="7886700" cy="5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Workshop 1</a:t>
            </a:r>
            <a:endParaRPr/>
          </a:p>
        </p:txBody>
      </p:sp>
      <p:sp>
        <p:nvSpPr>
          <p:cNvPr id="171" name="Google Shape;171;p1"/>
          <p:cNvSpPr txBox="1">
            <a:spLocks noGrp="1"/>
          </p:cNvSpPr>
          <p:nvPr>
            <p:ph type="sldNum" idx="12"/>
          </p:nvPr>
        </p:nvSpPr>
        <p:spPr>
          <a:xfrm>
            <a:off x="266541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00"/>
              <a:buFont typeface="Calibri"/>
              <a:buNone/>
            </a:pPr>
            <a:r>
              <a:rPr lang="en-US"/>
              <a:t>Linear Regression: Backward Prop. Cost Function Cont.</a:t>
            </a:r>
            <a:endParaRPr/>
          </a:p>
        </p:txBody>
      </p:sp>
      <p:sp>
        <p:nvSpPr>
          <p:cNvPr id="244" name="Google Shape;244;p10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45" name="Google Shape;245;p10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512" y="1357312"/>
            <a:ext cx="7800975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00"/>
              <a:buFont typeface="Calibri"/>
              <a:buNone/>
            </a:pPr>
            <a:r>
              <a:rPr lang="en-US"/>
              <a:t>Linear Regression: Backward Prop. Gradient Descent</a:t>
            </a:r>
            <a:endParaRPr/>
          </a:p>
        </p:txBody>
      </p:sp>
      <p:sp>
        <p:nvSpPr>
          <p:cNvPr id="251" name="Google Shape;251;p11"/>
          <p:cNvSpPr txBox="1">
            <a:spLocks noGrp="1"/>
          </p:cNvSpPr>
          <p:nvPr>
            <p:ph type="body" idx="2"/>
          </p:nvPr>
        </p:nvSpPr>
        <p:spPr>
          <a:xfrm>
            <a:off x="685800" y="1085741"/>
            <a:ext cx="3886200" cy="3314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41" t="-1836" r="-626" b="-128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 </a:t>
            </a:r>
            <a:endParaRPr/>
          </a:p>
        </p:txBody>
      </p:sp>
      <p:sp>
        <p:nvSpPr>
          <p:cNvPr id="252" name="Google Shape;252;p11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53" name="Google Shape;253;p11"/>
          <p:cNvSpPr txBox="1"/>
          <p:nvPr/>
        </p:nvSpPr>
        <p:spPr>
          <a:xfrm>
            <a:off x="4572000" y="1096856"/>
            <a:ext cx="3886200" cy="34624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227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Calibri"/>
              <a:buNone/>
            </a:pPr>
            <a:r>
              <a:rPr lang="en-US" sz="2200"/>
              <a:t>Linear Regression: Backward Prop. Gradient Descent Cont.</a:t>
            </a:r>
            <a:endParaRPr sz="2200"/>
          </a:p>
        </p:txBody>
      </p:sp>
      <p:pic>
        <p:nvPicPr>
          <p:cNvPr id="259" name="Google Shape;259;p12" descr="Chart, lin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4680" y="1101726"/>
            <a:ext cx="3280670" cy="328067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0" name="Google Shape;260;p12"/>
          <p:cNvSpPr txBox="1">
            <a:spLocks noGrp="1"/>
          </p:cNvSpPr>
          <p:nvPr>
            <p:ph type="body" idx="2"/>
          </p:nvPr>
        </p:nvSpPr>
        <p:spPr>
          <a:xfrm>
            <a:off x="628650" y="1199036"/>
            <a:ext cx="3886200" cy="30860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783" t="-1579" r="-1095" b="-39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 </a:t>
            </a:r>
            <a:endParaRPr/>
          </a:p>
        </p:txBody>
      </p:sp>
      <p:sp>
        <p:nvSpPr>
          <p:cNvPr id="261" name="Google Shape;261;p12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00"/>
              <a:buFont typeface="Calibri"/>
              <a:buNone/>
            </a:pPr>
            <a:r>
              <a:rPr lang="en-US"/>
              <a:t>Linear Regression: Backward Prop. Gradient Des. Step 1</a:t>
            </a:r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body" idx="2"/>
          </p:nvPr>
        </p:nvSpPr>
        <p:spPr>
          <a:xfrm>
            <a:off x="685800" y="1304547"/>
            <a:ext cx="3886200" cy="28736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148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 </a:t>
            </a: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69" name="Google Shape;269;p13" descr="Chart, line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4680" y="1101726"/>
            <a:ext cx="3280670" cy="328067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00"/>
              <a:buFont typeface="Calibri"/>
              <a:buNone/>
            </a:pPr>
            <a:r>
              <a:rPr lang="en-US"/>
              <a:t>Linear Regression: Backward Prop. Gradient Des. Step 2</a:t>
            </a:r>
            <a:endParaRPr/>
          </a:p>
        </p:txBody>
      </p:sp>
      <p:sp>
        <p:nvSpPr>
          <p:cNvPr id="275" name="Google Shape;275;p14"/>
          <p:cNvSpPr txBox="1">
            <a:spLocks noGrp="1"/>
          </p:cNvSpPr>
          <p:nvPr>
            <p:ph type="body" idx="2"/>
          </p:nvPr>
        </p:nvSpPr>
        <p:spPr>
          <a:xfrm>
            <a:off x="685800" y="1324694"/>
            <a:ext cx="3886200" cy="283473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150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 </a:t>
            </a:r>
            <a:endParaRPr/>
          </a:p>
        </p:txBody>
      </p:sp>
      <p:sp>
        <p:nvSpPr>
          <p:cNvPr id="276" name="Google Shape;276;p14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77" name="Google Shape;277;p14" descr="Chart, line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4680" y="1101726"/>
            <a:ext cx="3280670" cy="328067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00"/>
              <a:buFont typeface="Calibri"/>
              <a:buNone/>
            </a:pPr>
            <a:r>
              <a:rPr lang="en-US"/>
              <a:t>Linear Regression: Backward Prop. Gradient Des. Sum. </a:t>
            </a:r>
            <a:endParaRPr/>
          </a:p>
        </p:txBody>
      </p:sp>
      <p:pic>
        <p:nvPicPr>
          <p:cNvPr id="283" name="Google Shape;283;p15" descr="Chart, line char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015891"/>
            <a:ext cx="3454400" cy="3454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p15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85" name="Google Shape;285;p15"/>
          <p:cNvSpPr txBox="1"/>
          <p:nvPr/>
        </p:nvSpPr>
        <p:spPr>
          <a:xfrm>
            <a:off x="1117600" y="2252047"/>
            <a:ext cx="2425429" cy="63940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90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00"/>
              <a:buFont typeface="Calibri"/>
              <a:buNone/>
            </a:pPr>
            <a:r>
              <a:rPr lang="en-US"/>
              <a:t>Linear Regression: Vectorization</a:t>
            </a:r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body" idx="2"/>
          </p:nvPr>
        </p:nvSpPr>
        <p:spPr>
          <a:xfrm>
            <a:off x="685800" y="943397"/>
            <a:ext cx="3886200" cy="369620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40" t="-1154" b="-1006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 </a:t>
            </a:r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93" name="Google Shape;293;p16" descr="Linear regression - Wikipedi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836674" y="1504197"/>
            <a:ext cx="3886200" cy="2574607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00"/>
              <a:buFont typeface="Calibri"/>
              <a:buNone/>
            </a:pPr>
            <a:r>
              <a:rPr lang="en-US"/>
              <a:t>Code Example</a:t>
            </a:r>
            <a:endParaRPr/>
          </a:p>
        </p:txBody>
      </p:sp>
      <p:sp>
        <p:nvSpPr>
          <p:cNvPr id="299" name="Google Shape;299;p17"/>
          <p:cNvSpPr txBox="1">
            <a:spLocks noGrp="1"/>
          </p:cNvSpPr>
          <p:nvPr>
            <p:ph type="body" idx="1"/>
          </p:nvPr>
        </p:nvSpPr>
        <p:spPr>
          <a:xfrm>
            <a:off x="628650" y="2082555"/>
            <a:ext cx="7886700" cy="97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 dirty="0"/>
              <a:t>Click to load up todays </a:t>
            </a:r>
            <a:r>
              <a:rPr lang="en-US" dirty="0">
                <a:hlinkClick r:id="rId3"/>
              </a:rPr>
              <a:t>coding example</a:t>
            </a:r>
            <a:r>
              <a:rPr lang="en-US" dirty="0"/>
              <a:t> follow along for the code example, no installations are required, it is done using Google Collaboratory</a:t>
            </a:r>
            <a:endParaRPr dirty="0"/>
          </a:p>
          <a:p>
            <a:pPr marL="514350" lvl="1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</a:pPr>
            <a:endParaRPr dirty="0"/>
          </a:p>
        </p:txBody>
      </p:sp>
      <p:sp>
        <p:nvSpPr>
          <p:cNvPr id="300" name="Google Shape;300;p17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06" name="Google Shape;306;p18"/>
          <p:cNvSpPr txBox="1">
            <a:spLocks noGrp="1"/>
          </p:cNvSpPr>
          <p:nvPr>
            <p:ph type="body" idx="1"/>
          </p:nvPr>
        </p:nvSpPr>
        <p:spPr>
          <a:xfrm>
            <a:off x="628650" y="1287859"/>
            <a:ext cx="7886700" cy="256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Defined machine learning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Defined supervised learning 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Examined linear regression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-"/>
            </a:pPr>
            <a:r>
              <a:rPr lang="en-US"/>
              <a:t>Forward propagation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-"/>
            </a:pPr>
            <a:r>
              <a:rPr lang="en-US"/>
              <a:t>Backward propagation</a:t>
            </a:r>
            <a:endParaRPr/>
          </a:p>
          <a:p>
            <a:pPr marL="85725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•"/>
            </a:pPr>
            <a:r>
              <a:rPr lang="en-US"/>
              <a:t>Mean squared error</a:t>
            </a:r>
            <a:endParaRPr/>
          </a:p>
          <a:p>
            <a:pPr marL="85725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•"/>
            </a:pPr>
            <a:r>
              <a:rPr lang="en-US"/>
              <a:t>Gradient descent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-"/>
            </a:pPr>
            <a:r>
              <a:rPr lang="en-US"/>
              <a:t>Vectorization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Linear regression code example</a:t>
            </a:r>
            <a:endParaRPr/>
          </a:p>
        </p:txBody>
      </p:sp>
      <p:sp>
        <p:nvSpPr>
          <p:cNvPr id="307" name="Google Shape;307;p18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00"/>
              <a:buFont typeface="Calibri"/>
              <a:buNone/>
            </a:pPr>
            <a:r>
              <a:rPr lang="en-US" dirty="0"/>
              <a:t>What’s next?</a:t>
            </a:r>
            <a:endParaRPr dirty="0"/>
          </a:p>
        </p:txBody>
      </p:sp>
      <p:sp>
        <p:nvSpPr>
          <p:cNvPr id="313" name="Google Shape;313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95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▸"/>
            </a:pPr>
            <a:r>
              <a:rPr lang="en-US" dirty="0"/>
              <a:t>Future IEEE machine learning workshops, click on the </a:t>
            </a:r>
            <a:r>
              <a:rPr lang="en-US" dirty="0">
                <a:hlinkClick r:id="rId3"/>
              </a:rPr>
              <a:t>link to sign up</a:t>
            </a:r>
            <a:endParaRPr lang="en-US" dirty="0"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-"/>
            </a:pPr>
            <a:r>
              <a:rPr lang="en-US" dirty="0"/>
              <a:t>Week 2: Multiple Neuron Network</a:t>
            </a:r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-"/>
            </a:pPr>
            <a:r>
              <a:rPr lang="en-US" dirty="0"/>
              <a:t>Week 3: Deep Learning and PyTorch</a:t>
            </a:r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-"/>
            </a:pPr>
            <a:r>
              <a:rPr lang="en-US" dirty="0"/>
              <a:t>Week 4: Computer Vision and Network Tuning</a:t>
            </a:r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-"/>
            </a:pPr>
            <a:r>
              <a:rPr lang="en-US" dirty="0"/>
              <a:t>Week 5: Transfer Learning and Age Predictor App</a:t>
            </a: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 dirty="0"/>
              <a:t>Recommended readings</a:t>
            </a:r>
            <a:endParaRPr dirty="0"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-"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The Hundred-Page Machine Learning Book</a:t>
            </a:r>
            <a:endParaRPr dirty="0"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▸"/>
            </a:pPr>
            <a:r>
              <a:rPr lang="en-US" dirty="0"/>
              <a:t>Recommend online courses</a:t>
            </a:r>
            <a:endParaRPr dirty="0"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-"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Deeplearninig.ai by Andrew Ng</a:t>
            </a:r>
            <a:endParaRPr dirty="0"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-"/>
            </a:pPr>
            <a:r>
              <a:rPr lang="en-US" u="sng" dirty="0">
                <a:solidFill>
                  <a:schemeClr val="hlink"/>
                </a:solidFill>
              </a:rPr>
              <a:t>freeCodeCamp.org</a:t>
            </a:r>
            <a:endParaRPr dirty="0"/>
          </a:p>
        </p:txBody>
      </p:sp>
      <p:sp>
        <p:nvSpPr>
          <p:cNvPr id="314" name="Google Shape;314;p19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00"/>
              <a:buFont typeface="Calibri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77" name="Google Shape;177;p2"/>
          <p:cNvSpPr txBox="1">
            <a:spLocks noGrp="1"/>
          </p:cNvSpPr>
          <p:nvPr>
            <p:ph type="body" idx="1"/>
          </p:nvPr>
        </p:nvSpPr>
        <p:spPr>
          <a:xfrm>
            <a:off x="628650" y="1547018"/>
            <a:ext cx="7886700" cy="205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/>
              <a:t>Define machine learning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/>
              <a:t>Define supervised learning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/>
              <a:t>Examine linear regression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/>
              <a:t>Linear regression code example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/>
              <a:t>Summary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/>
              <a:t>Suggest next learning steps </a:t>
            </a:r>
            <a:endParaRPr/>
          </a:p>
        </p:txBody>
      </p:sp>
      <p:sp>
        <p:nvSpPr>
          <p:cNvPr id="178" name="Google Shape;178;p2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79" name="Google Shape;17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700" y="1502575"/>
            <a:ext cx="2142323" cy="214232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0" name="Google Shape;180;p2"/>
          <p:cNvSpPr txBox="1"/>
          <p:nvPr/>
        </p:nvSpPr>
        <p:spPr>
          <a:xfrm>
            <a:off x="5624500" y="994663"/>
            <a:ext cx="2588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Please Sign-In!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9C7DF-5888-E22E-1B2D-8859C1A1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UH Github</a:t>
            </a:r>
            <a:endParaRPr lang="en-T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98577-6772-BD27-FDFA-32207C82F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link to the </a:t>
            </a:r>
            <a:r>
              <a:rPr lang="en-US" dirty="0">
                <a:hlinkClick r:id="rId2"/>
              </a:rPr>
              <a:t>IEEE University of Houston Github </a:t>
            </a:r>
            <a:endParaRPr lang="en-US" dirty="0"/>
          </a:p>
          <a:p>
            <a:pPr lvl="1"/>
            <a:r>
              <a:rPr lang="en-US" dirty="0"/>
              <a:t>Access to this workshop’s code key</a:t>
            </a:r>
          </a:p>
          <a:p>
            <a:pPr lvl="1"/>
            <a:r>
              <a:rPr lang="en-US" dirty="0"/>
              <a:t>Access to all other IEEE workshops code</a:t>
            </a:r>
            <a:endParaRPr lang="en-T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1C386-4DCB-A99B-1F8D-D04C6D3B4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101E3F-D843-8791-BB37-4CCD5FAFC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2" y="2847975"/>
            <a:ext cx="654367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Calibri"/>
              <a:buNone/>
            </a:pPr>
            <a:r>
              <a:rPr lang="en-US" sz="2200"/>
              <a:t>What is Machine Learning?</a:t>
            </a:r>
            <a:endParaRPr sz="2200"/>
          </a:p>
        </p:txBody>
      </p:sp>
      <p:pic>
        <p:nvPicPr>
          <p:cNvPr id="186" name="Google Shape;186;p3" descr="What Is Deep Learning? | 7wDa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315" y="1369219"/>
            <a:ext cx="3151870" cy="284456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87" name="Google Shape;187;p3"/>
          <p:cNvSpPr txBox="1">
            <a:spLocks noGrp="1"/>
          </p:cNvSpPr>
          <p:nvPr>
            <p:ph type="body" idx="2"/>
          </p:nvPr>
        </p:nvSpPr>
        <p:spPr>
          <a:xfrm>
            <a:off x="628650" y="1269484"/>
            <a:ext cx="3886200" cy="304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Machine learning definition: T</a:t>
            </a:r>
            <a:r>
              <a:rPr lang="en-US" b="0" i="0"/>
              <a:t>he use and development of computer systems that can learn and adapt without following explicit instructions, by using algorithms and statistical models to analyze and draw inferences from patterns in data.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There are 4 learning methods in machine learning</a:t>
            </a:r>
            <a:endParaRPr/>
          </a:p>
          <a:p>
            <a:pPr marL="6858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en-US"/>
              <a:t>Supervised Learning</a:t>
            </a:r>
            <a:endParaRPr/>
          </a:p>
          <a:p>
            <a:pPr marL="6858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en-US"/>
              <a:t>Unsupervised Learning</a:t>
            </a:r>
            <a:endParaRPr/>
          </a:p>
          <a:p>
            <a:pPr marL="6858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en-US"/>
              <a:t>Semi Supervised Learning</a:t>
            </a:r>
            <a:endParaRPr/>
          </a:p>
          <a:p>
            <a:pPr marL="6858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en-US"/>
              <a:t>Reinforcement Learning</a:t>
            </a:r>
            <a:endParaRPr/>
          </a:p>
        </p:txBody>
      </p:sp>
      <p:sp>
        <p:nvSpPr>
          <p:cNvPr id="188" name="Google Shape;188;p3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00"/>
              <a:buFont typeface="Calibri"/>
              <a:buNone/>
            </a:pPr>
            <a:r>
              <a:rPr lang="en-US"/>
              <a:t>Why learn machine learning?</a:t>
            </a:r>
            <a:endParaRPr/>
          </a:p>
        </p:txBody>
      </p:sp>
      <p:pic>
        <p:nvPicPr>
          <p:cNvPr id="194" name="Google Shape;194;p4" descr="A picture containing text, monitor, kitchen applianc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65179" y="2827640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"/>
          <p:cNvSpPr txBox="1">
            <a:spLocks noGrp="1"/>
          </p:cNvSpPr>
          <p:nvPr>
            <p:ph type="body" idx="2"/>
          </p:nvPr>
        </p:nvSpPr>
        <p:spPr>
          <a:xfrm>
            <a:off x="1065179" y="1130993"/>
            <a:ext cx="2857500" cy="154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Its applications are endless!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-"/>
            </a:pPr>
            <a:r>
              <a:rPr lang="en-US"/>
              <a:t>Autonomous Vehicles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-"/>
            </a:pPr>
            <a:r>
              <a:rPr lang="en-US"/>
              <a:t>Medical Imaging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-"/>
            </a:pPr>
            <a:r>
              <a:rPr lang="en-US"/>
              <a:t>Aerospace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-"/>
            </a:pPr>
            <a:r>
              <a:rPr lang="en-US"/>
              <a:t>Natural Language Processing</a:t>
            </a:r>
            <a:endParaRPr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-"/>
            </a:pPr>
            <a:r>
              <a:rPr lang="en-US"/>
              <a:t>Stock Market Prediction</a:t>
            </a:r>
            <a:endParaRPr/>
          </a:p>
        </p:txBody>
      </p:sp>
      <p:sp>
        <p:nvSpPr>
          <p:cNvPr id="196" name="Google Shape;196;p4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97" name="Google Shape;197;p4" descr="A picture containing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5422" y="2211548"/>
            <a:ext cx="3942550" cy="2216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" descr="A collage of a person's face&#10;&#10;Description automatically generated with low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6618" y="346104"/>
            <a:ext cx="3680158" cy="1794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Calibri"/>
              <a:buNone/>
            </a:pPr>
            <a:r>
              <a:rPr lang="en-US" sz="2200"/>
              <a:t>Supervised Learning</a:t>
            </a:r>
            <a:endParaRPr sz="2200"/>
          </a:p>
        </p:txBody>
      </p:sp>
      <p:pic>
        <p:nvPicPr>
          <p:cNvPr id="204" name="Google Shape;204;p5" descr="Applied Deep Learning with Keras | Pack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7774" y="1369219"/>
            <a:ext cx="1528952" cy="284456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05" name="Google Shape;205;p5"/>
          <p:cNvSpPr txBox="1">
            <a:spLocks noGrp="1"/>
          </p:cNvSpPr>
          <p:nvPr>
            <p:ph type="body" idx="2"/>
          </p:nvPr>
        </p:nvSpPr>
        <p:spPr>
          <a:xfrm>
            <a:off x="628650" y="1503759"/>
            <a:ext cx="3886200" cy="21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The type of learning refers to how the algorithm is optimized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In supervised learning the algorithm is optimized with labels. The labels let the algorithm know if the output they predicted was correct or not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For this workshop, we will only work with supervised learning models</a:t>
            </a:r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Calibri"/>
              <a:buNone/>
            </a:pPr>
            <a:r>
              <a:rPr lang="en-US" sz="2200"/>
              <a:t>Supervised Learning Cont.</a:t>
            </a:r>
            <a:endParaRPr sz="2200"/>
          </a:p>
        </p:txBody>
      </p:sp>
      <p:pic>
        <p:nvPicPr>
          <p:cNvPr id="212" name="Google Shape;212;p6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5177" y="1968501"/>
            <a:ext cx="5278823" cy="164963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6"/>
          <p:cNvSpPr txBox="1">
            <a:spLocks noGrp="1"/>
          </p:cNvSpPr>
          <p:nvPr>
            <p:ph type="body" idx="2"/>
          </p:nvPr>
        </p:nvSpPr>
        <p:spPr>
          <a:xfrm>
            <a:off x="628650" y="1369219"/>
            <a:ext cx="3514117" cy="284440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519" t="-1287" b="-128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 </a:t>
            </a:r>
            <a:endParaRPr/>
          </a:p>
        </p:txBody>
      </p:sp>
      <p:sp>
        <p:nvSpPr>
          <p:cNvPr id="214" name="Google Shape;214;p6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200"/>
              <a:buFont typeface="Calibri"/>
              <a:buNone/>
            </a:pPr>
            <a:r>
              <a:rPr lang="en-US" sz="2200"/>
              <a:t>Linear Regression</a:t>
            </a:r>
            <a:endParaRPr sz="2200"/>
          </a:p>
        </p:txBody>
      </p:sp>
      <p:pic>
        <p:nvPicPr>
          <p:cNvPr id="220" name="Google Shape;220;p7" descr="Linear regression - Wikipedi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836674" y="1504197"/>
            <a:ext cx="3886200" cy="2574607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1" name="Google Shape;221;p7"/>
          <p:cNvSpPr txBox="1">
            <a:spLocks noGrp="1"/>
          </p:cNvSpPr>
          <p:nvPr>
            <p:ph type="body" idx="2"/>
          </p:nvPr>
        </p:nvSpPr>
        <p:spPr>
          <a:xfrm>
            <a:off x="685800" y="2260139"/>
            <a:ext cx="3886200" cy="1062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Linear regression is a supervised learning model that assumes a linear relationship between the input variables and the single output variable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</a:pPr>
            <a:endParaRPr/>
          </a:p>
        </p:txBody>
      </p:sp>
      <p:sp>
        <p:nvSpPr>
          <p:cNvPr id="222" name="Google Shape;222;p7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00"/>
              <a:buFont typeface="Calibri"/>
              <a:buNone/>
            </a:pPr>
            <a:r>
              <a:rPr lang="en-US"/>
              <a:t>Linear Regression: Forward Propagation</a:t>
            </a:r>
            <a:endParaRPr/>
          </a:p>
        </p:txBody>
      </p:sp>
      <p:sp>
        <p:nvSpPr>
          <p:cNvPr id="228" name="Google Shape;228;p8"/>
          <p:cNvSpPr txBox="1">
            <a:spLocks noGrp="1"/>
          </p:cNvSpPr>
          <p:nvPr>
            <p:ph type="body" idx="1"/>
          </p:nvPr>
        </p:nvSpPr>
        <p:spPr>
          <a:xfrm>
            <a:off x="4572000" y="1429972"/>
            <a:ext cx="3529519" cy="22835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534" b="-133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29" name="Google Shape;229;p8"/>
          <p:cNvSpPr txBox="1">
            <a:spLocks noGrp="1"/>
          </p:cNvSpPr>
          <p:nvPr>
            <p:ph type="body" idx="2"/>
          </p:nvPr>
        </p:nvSpPr>
        <p:spPr>
          <a:xfrm>
            <a:off x="768949" y="1289991"/>
            <a:ext cx="4113719" cy="29061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740" t="-168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 </a:t>
            </a:r>
            <a:endParaRPr/>
          </a:p>
        </p:txBody>
      </p:sp>
      <p:sp>
        <p:nvSpPr>
          <p:cNvPr id="230" name="Google Shape;230;p8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"/>
          <p:cNvSpPr txBox="1">
            <a:spLocks noGrp="1"/>
          </p:cNvSpPr>
          <p:nvPr>
            <p:ph type="title"/>
          </p:nvPr>
        </p:nvSpPr>
        <p:spPr>
          <a:xfrm>
            <a:off x="628650" y="417136"/>
            <a:ext cx="7886700" cy="41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00"/>
              <a:buFont typeface="Calibri"/>
              <a:buNone/>
            </a:pPr>
            <a:r>
              <a:rPr lang="en-US"/>
              <a:t>Linear Regression: Backward Prop. Cost function</a:t>
            </a:r>
            <a:endParaRPr/>
          </a:p>
        </p:txBody>
      </p:sp>
      <p:sp>
        <p:nvSpPr>
          <p:cNvPr id="236" name="Google Shape;236;p9"/>
          <p:cNvSpPr txBox="1">
            <a:spLocks noGrp="1"/>
          </p:cNvSpPr>
          <p:nvPr>
            <p:ph type="body" idx="1"/>
          </p:nvPr>
        </p:nvSpPr>
        <p:spPr>
          <a:xfrm>
            <a:off x="4572000" y="1477167"/>
            <a:ext cx="3886200" cy="181848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2340" b="-367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37" name="Google Shape;237;p9"/>
          <p:cNvSpPr txBox="1">
            <a:spLocks noGrp="1"/>
          </p:cNvSpPr>
          <p:nvPr>
            <p:ph type="body" idx="2"/>
          </p:nvPr>
        </p:nvSpPr>
        <p:spPr>
          <a:xfrm>
            <a:off x="628650" y="1459309"/>
            <a:ext cx="3886200" cy="24205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783" t="-176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 </a:t>
            </a:r>
            <a:endParaRPr/>
          </a:p>
        </p:txBody>
      </p:sp>
      <p:sp>
        <p:nvSpPr>
          <p:cNvPr id="238" name="Google Shape;238;p9"/>
          <p:cNvSpPr txBox="1">
            <a:spLocks noGrp="1"/>
          </p:cNvSpPr>
          <p:nvPr>
            <p:ph type="sldNum" idx="12"/>
          </p:nvPr>
        </p:nvSpPr>
        <p:spPr>
          <a:xfrm>
            <a:off x="282290" y="4654044"/>
            <a:ext cx="4866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1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438</Words>
  <Application>Microsoft Office PowerPoint</Application>
  <PresentationFormat>On-screen Show (16:9)</PresentationFormat>
  <Paragraphs>99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Courier New</vt:lpstr>
      <vt:lpstr>Merriweather Sans</vt:lpstr>
      <vt:lpstr>Noto Sans Symbols</vt:lpstr>
      <vt:lpstr>Theme 1</vt:lpstr>
      <vt:lpstr>Intro to Machine Learning</vt:lpstr>
      <vt:lpstr>Agenda</vt:lpstr>
      <vt:lpstr>What is Machine Learning?</vt:lpstr>
      <vt:lpstr>Why learn machine learning?</vt:lpstr>
      <vt:lpstr>Supervised Learning</vt:lpstr>
      <vt:lpstr>Supervised Learning Cont.</vt:lpstr>
      <vt:lpstr>Linear Regression</vt:lpstr>
      <vt:lpstr>Linear Regression: Forward Propagation</vt:lpstr>
      <vt:lpstr>Linear Regression: Backward Prop. Cost function</vt:lpstr>
      <vt:lpstr>Linear Regression: Backward Prop. Cost Function Cont.</vt:lpstr>
      <vt:lpstr>Linear Regression: Backward Prop. Gradient Descent</vt:lpstr>
      <vt:lpstr>Linear Regression: Backward Prop. Gradient Descent Cont.</vt:lpstr>
      <vt:lpstr>Linear Regression: Backward Prop. Gradient Des. Step 1</vt:lpstr>
      <vt:lpstr>Linear Regression: Backward Prop. Gradient Des. Step 2</vt:lpstr>
      <vt:lpstr>Linear Regression: Backward Prop. Gradient Des. Sum. </vt:lpstr>
      <vt:lpstr>Linear Regression: Vectorization</vt:lpstr>
      <vt:lpstr>Code Example</vt:lpstr>
      <vt:lpstr>Summary</vt:lpstr>
      <vt:lpstr>What’s next?</vt:lpstr>
      <vt:lpstr>IEEE UH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Machine Learning</dc:title>
  <dc:creator>Microsoft Office User</dc:creator>
  <cp:lastModifiedBy>Orellana, Fredy E</cp:lastModifiedBy>
  <cp:revision>3</cp:revision>
  <dcterms:created xsi:type="dcterms:W3CDTF">2016-10-24T19:40:55Z</dcterms:created>
  <dcterms:modified xsi:type="dcterms:W3CDTF">2022-10-12T22:04:16Z</dcterms:modified>
</cp:coreProperties>
</file>